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60" r:id="rId6"/>
    <p:sldId id="259" r:id="rId7"/>
    <p:sldId id="264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1247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7101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4307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697293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73919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3676370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8381587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652943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15505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7466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80551012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22725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0483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094497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7876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238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84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359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814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002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5005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1173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4795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2278507-F8A6-4AAF-8BA8-A6FBBBE522A3}" type="datetimeFigureOut">
              <a:rPr lang="fr-FR" smtClean="0"/>
              <a:pPr/>
              <a:t>05/12/2019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6FBE9FE-E511-45BC-889D-79B35DB0383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8559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D:\MERCATIQUE\METHODOLOGIES\LE%20DIAGNOSTIC%20STRAT&#201;GIQUE.docx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D43D073-D619-49B9-9376-C65471E5D2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IDENTIFICATION DES ELEMENTS CONTEXTUELS DU PROJET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1C5C0144-6C78-45F5-9F96-BE064464A1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Préparation du dossier (démarrage): introduction </a:t>
            </a:r>
          </a:p>
        </p:txBody>
      </p:sp>
    </p:spTree>
    <p:extLst>
      <p:ext uri="{BB962C8B-B14F-4D97-AF65-F5344CB8AC3E}">
        <p14:creationId xmlns:p14="http://schemas.microsoft.com/office/powerpoint/2010/main" xmlns="" val="32976618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2617670-2E5C-4E17-BE02-B5DA1B963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Les trois grandes phases: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8DB13E7-A683-47DD-957A-A50B0D55D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6835"/>
            <a:ext cx="10515600" cy="5660128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endParaRPr lang="fr-FR" sz="5400" dirty="0"/>
          </a:p>
          <a:p>
            <a:pPr>
              <a:buFontTx/>
              <a:buChar char="-"/>
            </a:pPr>
            <a:endParaRPr lang="fr-FR" sz="5400" dirty="0"/>
          </a:p>
          <a:p>
            <a:pPr>
              <a:buFontTx/>
              <a:buChar char="-"/>
            </a:pPr>
            <a:endParaRPr lang="fr-FR" sz="5400" dirty="0"/>
          </a:p>
          <a:p>
            <a:pPr>
              <a:buFontTx/>
              <a:buChar char="-"/>
            </a:pPr>
            <a:endParaRPr lang="fr-FR" sz="5400" dirty="0"/>
          </a:p>
          <a:p>
            <a:pPr marL="0" indent="0">
              <a:buNone/>
            </a:pPr>
            <a:r>
              <a:rPr lang="fr-FR" sz="5400"/>
              <a:t>               ( INTRODUCTION)</a:t>
            </a:r>
          </a:p>
          <a:p>
            <a:pPr marL="0" indent="0">
              <a:buNone/>
            </a:pPr>
            <a:endParaRPr lang="fr-FR" sz="5400" dirty="0"/>
          </a:p>
          <a:p>
            <a:pPr>
              <a:buFontTx/>
              <a:buChar char="-"/>
            </a:pPr>
            <a:r>
              <a:rPr lang="fr-FR" sz="5400" dirty="0"/>
              <a:t>Présentation du groupe projet </a:t>
            </a:r>
          </a:p>
          <a:p>
            <a:pPr>
              <a:buFontTx/>
              <a:buChar char="-"/>
            </a:pPr>
            <a:r>
              <a:rPr lang="fr-FR" sz="5400" dirty="0"/>
              <a:t>Présentation de l’organisation</a:t>
            </a:r>
          </a:p>
          <a:p>
            <a:pPr>
              <a:buFontTx/>
              <a:buChar char="-"/>
            </a:pPr>
            <a:r>
              <a:rPr lang="fr-FR" sz="5400" dirty="0"/>
              <a:t>Identification de la problématique RHC </a:t>
            </a:r>
          </a:p>
          <a:p>
            <a:pPr marL="0" indent="0">
              <a:buNone/>
            </a:pPr>
            <a:r>
              <a:rPr lang="fr-FR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487541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1CC06B9-C7AD-4793-99AE-B7B686131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   Présentation du groupe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A4FD239-CB50-4D4D-A1C7-5CEEF381D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7496"/>
            <a:ext cx="11009243" cy="4814403"/>
          </a:xfrm>
        </p:spPr>
        <p:txBody>
          <a:bodyPr/>
          <a:lstStyle/>
          <a:p>
            <a:pPr>
              <a:buFontTx/>
              <a:buChar char="-"/>
            </a:pPr>
            <a:r>
              <a:rPr lang="fr-FR" sz="2800" b="1" dirty="0">
                <a:solidFill>
                  <a:srgbClr val="FF0000"/>
                </a:solidFill>
              </a:rPr>
              <a:t>Objectifs: </a:t>
            </a:r>
          </a:p>
          <a:p>
            <a:pPr marL="0" indent="0">
              <a:buNone/>
            </a:pPr>
            <a:r>
              <a:rPr lang="fr-FR" sz="2800" dirty="0"/>
              <a:t>Montrez que vous avez travaillé en </a:t>
            </a:r>
            <a:r>
              <a:rPr lang="fr-FR" sz="2800" dirty="0">
                <a:solidFill>
                  <a:srgbClr val="FF0000"/>
                </a:solidFill>
                <a:highlight>
                  <a:srgbClr val="00FF00"/>
                </a:highlight>
              </a:rPr>
              <a:t>collaboration</a:t>
            </a:r>
            <a:r>
              <a:rPr lang="fr-FR" sz="2800" dirty="0">
                <a:highlight>
                  <a:srgbClr val="00FF00"/>
                </a:highlight>
              </a:rPr>
              <a:t> </a:t>
            </a:r>
            <a:r>
              <a:rPr lang="fr-FR" sz="2800" dirty="0"/>
              <a:t>sur une problématique RH: au travers de la </a:t>
            </a:r>
            <a:r>
              <a:rPr lang="fr-FR" sz="2800" dirty="0">
                <a:highlight>
                  <a:srgbClr val="00FF00"/>
                </a:highlight>
              </a:rPr>
              <a:t>progression du projet</a:t>
            </a:r>
            <a:r>
              <a:rPr lang="fr-FR" sz="2800" dirty="0"/>
              <a:t>, phases après phases, individu par individu, en indiquant les périodes de travail et </a:t>
            </a:r>
            <a:r>
              <a:rPr lang="fr-FR" sz="2800" dirty="0">
                <a:highlight>
                  <a:srgbClr val="00FFFF"/>
                </a:highlight>
              </a:rPr>
              <a:t>l’utilisation des outils de gestion </a:t>
            </a:r>
            <a:r>
              <a:rPr lang="fr-FR" sz="2800" dirty="0"/>
              <a:t>et </a:t>
            </a:r>
            <a:r>
              <a:rPr lang="fr-FR" sz="2800" dirty="0">
                <a:highlight>
                  <a:srgbClr val="00FFFF"/>
                </a:highlight>
              </a:rPr>
              <a:t>TICE</a:t>
            </a:r>
            <a:r>
              <a:rPr lang="fr-FR" sz="2800" dirty="0"/>
              <a:t>: utilisation d’un tableau de répartition des tâches (</a:t>
            </a:r>
            <a:r>
              <a:rPr lang="fr-FR" sz="2800" dirty="0">
                <a:solidFill>
                  <a:srgbClr val="FF0000"/>
                </a:solidFill>
                <a:highlight>
                  <a:srgbClr val="00FF00"/>
                </a:highlight>
              </a:rPr>
              <a:t>TRT) </a:t>
            </a:r>
          </a:p>
          <a:p>
            <a:pPr>
              <a:buFontTx/>
              <a:buChar char="-"/>
            </a:pPr>
            <a:endParaRPr lang="fr-FR" sz="2800" dirty="0"/>
          </a:p>
          <a:p>
            <a:pPr marL="0" indent="0">
              <a:buNone/>
            </a:pPr>
            <a:endParaRPr lang="fr-FR" b="1" dirty="0"/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xmlns="" id="{803ED786-CC10-48B1-8425-3EEE62C1C1AF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2822713" y="2531165"/>
            <a:ext cx="3477040" cy="2584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xmlns="" id="{659B2696-5B9E-48D8-8BBA-5BA4254D5633}"/>
              </a:ext>
            </a:extLst>
          </p:cNvPr>
          <p:cNvCxnSpPr>
            <a:cxnSpLocks/>
          </p:cNvCxnSpPr>
          <p:nvPr/>
        </p:nvCxnSpPr>
        <p:spPr>
          <a:xfrm flipH="1">
            <a:off x="8173278" y="4068417"/>
            <a:ext cx="2362201" cy="410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B435D5C3-E00A-4140-A106-CCCD4E53E8B2}"/>
              </a:ext>
            </a:extLst>
          </p:cNvPr>
          <p:cNvSpPr/>
          <p:nvPr/>
        </p:nvSpPr>
        <p:spPr>
          <a:xfrm>
            <a:off x="1219200" y="5115338"/>
            <a:ext cx="3207026" cy="119656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Création d’un google drive et d’une fiche contact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xmlns="" id="{78CC9F55-9BA7-468A-B929-8676276E76FF}"/>
              </a:ext>
            </a:extLst>
          </p:cNvPr>
          <p:cNvSpPr/>
          <p:nvPr/>
        </p:nvSpPr>
        <p:spPr>
          <a:xfrm>
            <a:off x="6299752" y="4585252"/>
            <a:ext cx="3180522" cy="132521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Présentation d’un TRT</a:t>
            </a:r>
          </a:p>
        </p:txBody>
      </p:sp>
    </p:spTree>
    <p:extLst>
      <p:ext uri="{BB962C8B-B14F-4D97-AF65-F5344CB8AC3E}">
        <p14:creationId xmlns:p14="http://schemas.microsoft.com/office/powerpoint/2010/main" xmlns="" val="1404898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83DA860-83E3-4C7C-8BE8-D3791F14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Fiche contacts et google drive (première page du dossier)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C27D8A49-006D-4CDB-B9DF-F94C4317E6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02262260"/>
              </p:ext>
            </p:extLst>
          </p:nvPr>
        </p:nvGraphicFramePr>
        <p:xfrm>
          <a:off x="838199" y="1825625"/>
          <a:ext cx="10041836" cy="3108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10459">
                  <a:extLst>
                    <a:ext uri="{9D8B030D-6E8A-4147-A177-3AD203B41FA5}">
                      <a16:colId xmlns:a16="http://schemas.microsoft.com/office/drawing/2014/main" xmlns="" val="3588476304"/>
                    </a:ext>
                  </a:extLst>
                </a:gridCol>
                <a:gridCol w="2510459">
                  <a:extLst>
                    <a:ext uri="{9D8B030D-6E8A-4147-A177-3AD203B41FA5}">
                      <a16:colId xmlns:a16="http://schemas.microsoft.com/office/drawing/2014/main" xmlns="" val="512951030"/>
                    </a:ext>
                  </a:extLst>
                </a:gridCol>
                <a:gridCol w="2510459">
                  <a:extLst>
                    <a:ext uri="{9D8B030D-6E8A-4147-A177-3AD203B41FA5}">
                      <a16:colId xmlns:a16="http://schemas.microsoft.com/office/drawing/2014/main" xmlns="" val="4040264316"/>
                    </a:ext>
                  </a:extLst>
                </a:gridCol>
                <a:gridCol w="2510459">
                  <a:extLst>
                    <a:ext uri="{9D8B030D-6E8A-4147-A177-3AD203B41FA5}">
                      <a16:colId xmlns:a16="http://schemas.microsoft.com/office/drawing/2014/main" xmlns="" val="455922432"/>
                    </a:ext>
                  </a:extLst>
                </a:gridCol>
              </a:tblGrid>
              <a:tr h="332829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/>
                        <a:t>Fiche contacts de l’entreprise « Eiffage 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3225624"/>
                  </a:ext>
                </a:extLst>
              </a:tr>
              <a:tr h="560069">
                <a:tc>
                  <a:txBody>
                    <a:bodyPr/>
                    <a:lstStyle/>
                    <a:p>
                      <a:r>
                        <a:rPr lang="fr-FR" dirty="0"/>
                        <a:t>Noms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Postes ou fonctions occupées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Adresses  électroniques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Numéros téléphoniques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9038635"/>
                  </a:ext>
                </a:extLst>
              </a:tr>
              <a:tr h="560069">
                <a:tc>
                  <a:txBody>
                    <a:bodyPr/>
                    <a:lstStyle/>
                    <a:p>
                      <a:r>
                        <a:rPr lang="fr-FR" dirty="0"/>
                        <a:t>Mme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Directrice des Ressources Humaines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Angele.x@gmail.com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0678656589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2959663"/>
                  </a:ext>
                </a:extLst>
              </a:tr>
              <a:tr h="32003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5835694"/>
                  </a:ext>
                </a:extLst>
              </a:tr>
              <a:tr h="32003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113948"/>
                  </a:ext>
                </a:extLst>
              </a:tr>
              <a:tr h="32003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2350671"/>
                  </a:ext>
                </a:extLst>
              </a:tr>
              <a:tr h="32003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7435060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37CD3DF0-2002-412A-A6E2-785FD77559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3814340"/>
              </p:ext>
            </p:extLst>
          </p:nvPr>
        </p:nvGraphicFramePr>
        <p:xfrm>
          <a:off x="1276625" y="4960361"/>
          <a:ext cx="78011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557">
                  <a:extLst>
                    <a:ext uri="{9D8B030D-6E8A-4147-A177-3AD203B41FA5}">
                      <a16:colId xmlns:a16="http://schemas.microsoft.com/office/drawing/2014/main" xmlns="" val="604794488"/>
                    </a:ext>
                  </a:extLst>
                </a:gridCol>
                <a:gridCol w="3900557">
                  <a:extLst>
                    <a:ext uri="{9D8B030D-6E8A-4147-A177-3AD203B41FA5}">
                      <a16:colId xmlns:a16="http://schemas.microsoft.com/office/drawing/2014/main" xmlns="" val="35052365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Google drive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5409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Noms des élèves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Adresses électroniques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2836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6401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8674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80833883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33C5E01-D1CA-436D-B443-1261215C1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TRT </a:t>
            </a:r>
            <a:r>
              <a:rPr lang="fr-FR" sz="3200" dirty="0"/>
              <a:t>( en deuxième page)    à alimenter chaque semaine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F969761A-5F69-4908-BBAF-3CED43F711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429955"/>
              </p:ext>
            </p:extLst>
          </p:nvPr>
        </p:nvGraphicFramePr>
        <p:xfrm>
          <a:off x="291548" y="460566"/>
          <a:ext cx="11675165" cy="8159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101">
                  <a:extLst>
                    <a:ext uri="{9D8B030D-6E8A-4147-A177-3AD203B41FA5}">
                      <a16:colId xmlns:a16="http://schemas.microsoft.com/office/drawing/2014/main" xmlns="" val="1928740695"/>
                    </a:ext>
                  </a:extLst>
                </a:gridCol>
                <a:gridCol w="1761917">
                  <a:extLst>
                    <a:ext uri="{9D8B030D-6E8A-4147-A177-3AD203B41FA5}">
                      <a16:colId xmlns:a16="http://schemas.microsoft.com/office/drawing/2014/main" xmlns="" val="1613970975"/>
                    </a:ext>
                  </a:extLst>
                </a:gridCol>
                <a:gridCol w="1688629">
                  <a:extLst>
                    <a:ext uri="{9D8B030D-6E8A-4147-A177-3AD203B41FA5}">
                      <a16:colId xmlns:a16="http://schemas.microsoft.com/office/drawing/2014/main" xmlns="" val="653518573"/>
                    </a:ext>
                  </a:extLst>
                </a:gridCol>
                <a:gridCol w="1688629">
                  <a:extLst>
                    <a:ext uri="{9D8B030D-6E8A-4147-A177-3AD203B41FA5}">
                      <a16:colId xmlns:a16="http://schemas.microsoft.com/office/drawing/2014/main" xmlns="" val="669077083"/>
                    </a:ext>
                  </a:extLst>
                </a:gridCol>
                <a:gridCol w="1717890">
                  <a:extLst>
                    <a:ext uri="{9D8B030D-6E8A-4147-A177-3AD203B41FA5}">
                      <a16:colId xmlns:a16="http://schemas.microsoft.com/office/drawing/2014/main" xmlns="" val="3279868012"/>
                    </a:ext>
                  </a:extLst>
                </a:gridCol>
                <a:gridCol w="2168556">
                  <a:extLst>
                    <a:ext uri="{9D8B030D-6E8A-4147-A177-3AD203B41FA5}">
                      <a16:colId xmlns:a16="http://schemas.microsoft.com/office/drawing/2014/main" xmlns="" val="1396905692"/>
                    </a:ext>
                  </a:extLst>
                </a:gridCol>
                <a:gridCol w="1179443">
                  <a:extLst>
                    <a:ext uri="{9D8B030D-6E8A-4147-A177-3AD203B41FA5}">
                      <a16:colId xmlns:a16="http://schemas.microsoft.com/office/drawing/2014/main" xmlns="" val="2623478857"/>
                    </a:ext>
                  </a:extLst>
                </a:gridCol>
              </a:tblGrid>
              <a:tr h="587767">
                <a:tc>
                  <a:txBody>
                    <a:bodyPr/>
                    <a:lstStyle/>
                    <a:p>
                      <a:r>
                        <a:rPr lang="fr-FR" sz="1800" dirty="0"/>
                        <a:t>Phases/objectifs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Élève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Elève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Elève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Outils de gestion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Outils 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périodes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8087124"/>
                  </a:ext>
                </a:extLst>
              </a:tr>
              <a:tr h="2491946">
                <a:tc>
                  <a:txBody>
                    <a:bodyPr/>
                    <a:lstStyle/>
                    <a:p>
                      <a:r>
                        <a:rPr lang="fr-FR" sz="1800" dirty="0"/>
                        <a:t>Constitution du groupe collaboratif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-recherche de l’organisation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-recherche contacts avec l’organisation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-utilisation d’une plateforme collaborative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Méthode utilisée : QQOQCP (quoi, qui, où, quand, comment, pourquoi ?)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Excel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google drive, afin de collaborer dans l’échange documentaire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Fin octobre</a:t>
                      </a:r>
                    </a:p>
                  </a:txBody>
                  <a:tcPr vert="vert"/>
                </a:tc>
                <a:extLst>
                  <a:ext uri="{0D108BD9-81ED-4DB2-BD59-A6C34878D82A}">
                    <a16:rowId xmlns:a16="http://schemas.microsoft.com/office/drawing/2014/main" xmlns="" val="3891282359"/>
                  </a:ext>
                </a:extLst>
              </a:tr>
              <a:tr h="3106769">
                <a:tc rowSpan="2">
                  <a:txBody>
                    <a:bodyPr/>
                    <a:lstStyle/>
                    <a:p>
                      <a:r>
                        <a:rPr lang="fr-FR" sz="1800" dirty="0"/>
                        <a:t>Le contexte social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Historique de l’organisation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Code NAF ou APE, convention collective, organigramme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Le style de management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1800" dirty="0"/>
                        <a:t>Traitement de texte (Word)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fr-FR" sz="1800" dirty="0"/>
                        <a:t>Partage documentaire sur google drive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Recherche internet, questions soumises à l’organisation via adresses de messagerie</a:t>
                      </a:r>
                    </a:p>
                    <a:p>
                      <a:pPr algn="l"/>
                      <a:endParaRPr lang="fr-FR" sz="18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Vacances de la Toussaint et mois de novembre</a:t>
                      </a:r>
                    </a:p>
                  </a:txBody>
                  <a:tcPr vert="vert"/>
                </a:tc>
                <a:extLst>
                  <a:ext uri="{0D108BD9-81ED-4DB2-BD59-A6C34878D82A}">
                    <a16:rowId xmlns:a16="http://schemas.microsoft.com/office/drawing/2014/main" xmlns="" val="3270354408"/>
                  </a:ext>
                </a:extLst>
              </a:tr>
              <a:tr h="335867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fr-FR" sz="1800" dirty="0"/>
                        <a:t>Recherches sur les ressources humaines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6217320"/>
                  </a:ext>
                </a:extLst>
              </a:tr>
              <a:tr h="335867">
                <a:tc>
                  <a:txBody>
                    <a:bodyPr/>
                    <a:lstStyle/>
                    <a:p>
                      <a:r>
                        <a:rPr lang="fr-FR" sz="1800" dirty="0"/>
                        <a:t>Identification de la problématique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</a:rPr>
                        <a:t>« Comment l’entreprise X peut réduire les conflits relationnels afin d’améliorer la collaboration au sein de ses équipes? »</a:t>
                      </a:r>
                    </a:p>
                    <a:p>
                      <a:endParaRPr lang="fr-F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Rencontres et débriefing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0231884"/>
                  </a:ext>
                </a:extLst>
              </a:tr>
              <a:tr h="335867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017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99360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1AE5B80-5A1B-43CC-ADB5-D47E4976C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II-Présentation de l’organisation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9E30C9A-10EE-428B-9316-7193538B6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/>
              <a:t>1- Présentation du contexte social</a:t>
            </a:r>
          </a:p>
          <a:p>
            <a:pPr marL="0" indent="0">
              <a:buNone/>
            </a:pPr>
            <a:r>
              <a:rPr lang="fr-FR" sz="4000" dirty="0"/>
              <a:t>2-Présentation du diagnostic stratégique (interne et externe)</a:t>
            </a:r>
          </a:p>
        </p:txBody>
      </p:sp>
    </p:spTree>
    <p:extLst>
      <p:ext uri="{BB962C8B-B14F-4D97-AF65-F5344CB8AC3E}">
        <p14:creationId xmlns:p14="http://schemas.microsoft.com/office/powerpoint/2010/main" xmlns="" val="1052038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FE4B9EA-66BB-45FD-ABB4-A537516C0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du contexte social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D9D65EB-EC23-40F0-8400-BE87D8631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52940"/>
            <a:ext cx="10995991" cy="54996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800" b="1" dirty="0"/>
              <a:t>Objectifs: phase préparatoire à l’identification de la problématique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sz="3000" dirty="0"/>
              <a:t>1- Bref historique de l’organisation : date de création, son ou ses activités, …..son statut juridique, etc…..(caractéristiques de l’organisation)</a:t>
            </a:r>
          </a:p>
          <a:p>
            <a:pPr marL="0" indent="0">
              <a:buNone/>
            </a:pPr>
            <a:endParaRPr lang="fr-FR" sz="900" dirty="0"/>
          </a:p>
          <a:p>
            <a:pPr marL="0" indent="0">
              <a:buNone/>
            </a:pPr>
            <a:r>
              <a:rPr lang="fr-FR" sz="3000" dirty="0"/>
              <a:t>2- le code NAF ou APE, ainsi que la convention collective applicable</a:t>
            </a:r>
          </a:p>
          <a:p>
            <a:pPr marL="0" indent="0">
              <a:buNone/>
            </a:pPr>
            <a:endParaRPr lang="fr-FR" sz="900" dirty="0"/>
          </a:p>
          <a:p>
            <a:pPr marL="0" indent="0">
              <a:buNone/>
            </a:pPr>
            <a:r>
              <a:rPr lang="fr-FR" sz="3000" dirty="0"/>
              <a:t>3- l’organigramme de l’organisation</a:t>
            </a:r>
          </a:p>
          <a:p>
            <a:pPr marL="0" indent="0">
              <a:buNone/>
            </a:pPr>
            <a:endParaRPr lang="fr-FR" sz="1000" dirty="0"/>
          </a:p>
          <a:p>
            <a:pPr marL="0" indent="0">
              <a:buNone/>
            </a:pPr>
            <a:r>
              <a:rPr lang="fr-FR" sz="3000" dirty="0"/>
              <a:t>4- le style de management</a:t>
            </a:r>
          </a:p>
          <a:p>
            <a:pPr marL="0" indent="0">
              <a:buNone/>
            </a:pPr>
            <a:endParaRPr lang="fr-FR" sz="1000" dirty="0"/>
          </a:p>
          <a:p>
            <a:pPr marL="0" indent="0">
              <a:buNone/>
            </a:pPr>
            <a:r>
              <a:rPr lang="fr-FR" sz="3000" dirty="0"/>
              <a:t>5- les ressources humaines dont dispose l’organisation : nombre de salariés, nbre de CDD, CDI, les postes occupés par ces salariés, la masse salariale (si possible), démarche RSE si il y a lieu, ….</a:t>
            </a:r>
          </a:p>
        </p:txBody>
      </p:sp>
    </p:spTree>
    <p:extLst>
      <p:ext uri="{BB962C8B-B14F-4D97-AF65-F5344CB8AC3E}">
        <p14:creationId xmlns:p14="http://schemas.microsoft.com/office/powerpoint/2010/main" xmlns="" val="2931861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5E09778-B70E-41DA-BF88-A0C350E1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du diagnostic global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479A4FE-4FE7-4E67-8ECB-B3F391282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669" y="1874517"/>
            <a:ext cx="10774017" cy="46853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>
                <a:hlinkClick r:id="rId2" action="ppaction://hlinkfile"/>
              </a:rPr>
              <a:t>D:\MERCATIQUE\METHODOLOGIES\LE DIAGNOSTIC STRATÉGIQUE.docx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3200" i="1" dirty="0"/>
              <a:t>Pour pouvoir intégrer des éléments dans ce diagnostic, vous devrez pour certains obtenir des renseignements plus précis: par exemple si vous avez l’impression que le climat social se dégrade, vous devrez par exemple proposer un questionnaire à soumettre aux salariés pour identifier quelles sont les causes de démotivation des salariés. </a:t>
            </a:r>
          </a:p>
        </p:txBody>
      </p:sp>
    </p:spTree>
    <p:extLst>
      <p:ext uri="{BB962C8B-B14F-4D97-AF65-F5344CB8AC3E}">
        <p14:creationId xmlns:p14="http://schemas.microsoft.com/office/powerpoint/2010/main" xmlns="" val="2200129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807346E-4381-47D8-9728-76EEB819F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III- Identification de la problématique RHC: </a:t>
            </a:r>
            <a:r>
              <a:rPr lang="fr-FR" sz="2700" dirty="0"/>
              <a:t>Conclusion à partir de l’identification du contexte situationnel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10DB2A4-AD2F-47D7-AC48-CE509DB04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2001079"/>
            <a:ext cx="10906539" cy="46912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3200" dirty="0"/>
              <a:t>Après avoir identifié le contexte situationnel et plus précisément le contexte social de l’organisation, le groupe projet propose de rechercher différentes solutions permettant de répondre à la problématique suivante : </a:t>
            </a:r>
          </a:p>
          <a:p>
            <a:pPr marL="0" indent="0" algn="just">
              <a:buNone/>
            </a:pPr>
            <a:endParaRPr lang="fr-FR" sz="32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sz="3200" b="1" dirty="0">
                <a:solidFill>
                  <a:srgbClr val="FF0000"/>
                </a:solidFill>
              </a:rPr>
              <a:t>« Comment l’entreprise X peut réduire les conflits relationnels afin d’améliorer la collaboration au sein de ses équipes? »</a:t>
            </a:r>
          </a:p>
        </p:txBody>
      </p:sp>
    </p:spTree>
    <p:extLst>
      <p:ext uri="{BB962C8B-B14F-4D97-AF65-F5344CB8AC3E}">
        <p14:creationId xmlns:p14="http://schemas.microsoft.com/office/powerpoint/2010/main" xmlns="" val="2806057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Intégrale</Template>
  <TotalTime>101</TotalTime>
  <Words>476</Words>
  <Application>Microsoft Office PowerPoint</Application>
  <PresentationFormat>Personnalisé</PresentationFormat>
  <Paragraphs>85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HDOfficeLightV0</vt:lpstr>
      <vt:lpstr>Badge</vt:lpstr>
      <vt:lpstr>IDENTIFICATION DES ELEMENTS CONTEXTUELS DU PROJET</vt:lpstr>
      <vt:lpstr>   Les trois grandes phases:    </vt:lpstr>
      <vt:lpstr>I   Présentation du groupe projet</vt:lpstr>
      <vt:lpstr>Fiche contacts et google drive (première page du dossier)</vt:lpstr>
      <vt:lpstr>TRT ( en deuxième page)    à alimenter chaque semaine</vt:lpstr>
      <vt:lpstr>II-Présentation de l’organisation</vt:lpstr>
      <vt:lpstr>Présentation du contexte social</vt:lpstr>
      <vt:lpstr>Présentation du diagnostic global </vt:lpstr>
      <vt:lpstr>III- Identification de la problématique RHC: Conclusion à partir de l’identification du contexte situationnel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DES ELEMENTS CONTEXTUELS DU PROJET</dc:title>
  <dc:creator>evelyne rigouard</dc:creator>
  <cp:lastModifiedBy>CAFAFA</cp:lastModifiedBy>
  <cp:revision>11</cp:revision>
  <dcterms:created xsi:type="dcterms:W3CDTF">2017-10-17T14:15:48Z</dcterms:created>
  <dcterms:modified xsi:type="dcterms:W3CDTF">2019-12-05T16:21:33Z</dcterms:modified>
</cp:coreProperties>
</file>